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</p:sldMasterIdLst>
  <p:notesMasterIdLst>
    <p:notesMasterId r:id="rId31"/>
  </p:notesMasterIdLst>
  <p:sldIdLst>
    <p:sldId id="773" r:id="rId7"/>
    <p:sldId id="745" r:id="rId8"/>
    <p:sldId id="778" r:id="rId9"/>
    <p:sldId id="886" r:id="rId10"/>
    <p:sldId id="887" r:id="rId11"/>
    <p:sldId id="889" r:id="rId12"/>
    <p:sldId id="888" r:id="rId13"/>
    <p:sldId id="890" r:id="rId14"/>
    <p:sldId id="891" r:id="rId15"/>
    <p:sldId id="899" r:id="rId16"/>
    <p:sldId id="900" r:id="rId17"/>
    <p:sldId id="950" r:id="rId18"/>
    <p:sldId id="902" r:id="rId19"/>
    <p:sldId id="968" r:id="rId20"/>
    <p:sldId id="901" r:id="rId21"/>
    <p:sldId id="903" r:id="rId22"/>
    <p:sldId id="919" r:id="rId23"/>
    <p:sldId id="904" r:id="rId24"/>
    <p:sldId id="989" r:id="rId25"/>
    <p:sldId id="905" r:id="rId26"/>
    <p:sldId id="985" r:id="rId27"/>
    <p:sldId id="987" r:id="rId28"/>
    <p:sldId id="867" r:id="rId29"/>
    <p:sldId id="1000" r:id="rId30"/>
  </p:sldIdLst>
  <p:sldSz cx="12196445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BBC"/>
    <a:srgbClr val="F8F8F8"/>
    <a:srgbClr val="EAEAEA"/>
    <a:srgbClr val="DDDDDD"/>
    <a:srgbClr val="0DC2D5"/>
    <a:srgbClr val="17DCF1"/>
    <a:srgbClr val="12D0CB"/>
    <a:srgbClr val="FDE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75" d="100"/>
          <a:sy n="75" d="100"/>
        </p:scale>
        <p:origin x="946" y="250"/>
      </p:cViewPr>
      <p:guideLst>
        <p:guide orient="horz" pos="2159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95F562C6-D8B0-4095-A25E-D9CE9D7EFE15}" type="datetimeFigureOut">
              <a:rPr lang="zh-CN" altLang="en-US"/>
            </a:fld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15CCFDF2-94A1-4937-AF51-3EDE4104F6FF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818461" y="630932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7" Type="http://schemas.openxmlformats.org/officeDocument/2006/relationships/theme" Target="../theme/theme5.xml"/><Relationship Id="rId26" Type="http://schemas.openxmlformats.org/officeDocument/2006/relationships/image" Target="../media/image17.png"/><Relationship Id="rId25" Type="http://schemas.openxmlformats.org/officeDocument/2006/relationships/image" Target="../media/image16.png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2.png"/><Relationship Id="rId20" Type="http://schemas.openxmlformats.org/officeDocument/2006/relationships/image" Target="../media/image11.png"/><Relationship Id="rId2" Type="http://schemas.openxmlformats.org/officeDocument/2006/relationships/slideLayout" Target="../slideLayouts/slideLayout46.xml"/><Relationship Id="rId19" Type="http://schemas.openxmlformats.org/officeDocument/2006/relationships/image" Target="../media/image10.png"/><Relationship Id="rId18" Type="http://schemas.openxmlformats.org/officeDocument/2006/relationships/image" Target="../media/image9.png"/><Relationship Id="rId17" Type="http://schemas.openxmlformats.org/officeDocument/2006/relationships/image" Target="../media/image8.png"/><Relationship Id="rId16" Type="http://schemas.openxmlformats.org/officeDocument/2006/relationships/image" Target="../media/image7.png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3"/>
          <p:cNvSpPr>
            <a:spLocks noChangeArrowheads="1"/>
          </p:cNvSpPr>
          <p:nvPr userDrawn="1"/>
        </p:nvSpPr>
        <p:spPr bwMode="auto">
          <a:xfrm>
            <a:off x="11582400" y="6381750"/>
            <a:ext cx="492125" cy="3968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5" name="TextBox 4"/>
          <p:cNvSpPr txBox="1">
            <a:spLocks noChangeArrowheads="1"/>
          </p:cNvSpPr>
          <p:nvPr userDrawn="1"/>
        </p:nvSpPr>
        <p:spPr bwMode="auto">
          <a:xfrm>
            <a:off x="11610975" y="6410325"/>
            <a:ext cx="436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67F46562-68BC-4166-AFD2-089BC8F1B198}" type="slidenum">
              <a:rPr lang="zh-CN" altLang="en-US" sz="1600">
                <a:solidFill>
                  <a:schemeClr val="accent2"/>
                </a:solidFill>
              </a:rPr>
            </a:fld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utoUpdateAnimBg="0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ECLOGO-eff-0-1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4146550" y="2886075"/>
            <a:ext cx="10604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PPECLOGO-eff-0-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431213" y="2757488"/>
            <a:ext cx="1095375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PPECLOGO-eff-0-3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039813" y="1447800"/>
            <a:ext cx="3014662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PPECLOGO-eff-0-1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4467225" y="3770313"/>
            <a:ext cx="523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PPECLOGO-eff-0-1"/>
          <p:cNvPicPr>
            <a:picLocks noChangeAspect="1" noChangeArrowheads="1"/>
          </p:cNvPicPr>
          <p:nvPr userDrawn="1"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7377113" y="2903538"/>
            <a:ext cx="4000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8" descr="PPECLOGO-eff-0-2"/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5278438" y="2574925"/>
            <a:ext cx="9810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9" descr="PPECLOGO-eff-5-4"/>
          <p:cNvPicPr>
            <a:picLocks noChangeAspect="1" noChangeArrowheads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3262313" y="3206750"/>
            <a:ext cx="147796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PPECLOGO-eff-5-2"/>
          <p:cNvPicPr>
            <a:picLocks noChangeAspect="1" noChangeArrowheads="1"/>
          </p:cNvPicPr>
          <p:nvPr userDrawn="1"/>
        </p:nvPicPr>
        <p:blipFill>
          <a:blip r:embed="rId20"/>
          <a:srcRect/>
          <a:stretch>
            <a:fillRect/>
          </a:stretch>
        </p:blipFill>
        <p:spPr bwMode="auto">
          <a:xfrm>
            <a:off x="5353050" y="3446463"/>
            <a:ext cx="1833563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1" descr="PPECLOGO-eff-5-4"/>
          <p:cNvPicPr>
            <a:picLocks noChangeAspect="1" noChangeArrowheads="1"/>
          </p:cNvPicPr>
          <p:nvPr userDrawn="1"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9885363" y="2725738"/>
            <a:ext cx="1117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2" descr="PPECLOGO-eff-0-1"/>
          <p:cNvPicPr>
            <a:picLocks noChangeAspect="1" noChangeArrowheads="1"/>
          </p:cNvPicPr>
          <p:nvPr userDrawn="1"/>
        </p:nvPicPr>
        <p:blipFill>
          <a:blip r:embed="rId22"/>
          <a:srcRect/>
          <a:stretch>
            <a:fillRect/>
          </a:stretch>
        </p:blipFill>
        <p:spPr bwMode="auto">
          <a:xfrm>
            <a:off x="7942263" y="3624263"/>
            <a:ext cx="52228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3" descr="PPECLOGO-eff-0-1"/>
          <p:cNvPicPr>
            <a:picLocks noChangeAspect="1" noChangeArrowheads="1"/>
          </p:cNvPicPr>
          <p:nvPr userDrawn="1"/>
        </p:nvPicPr>
        <p:blipFill>
          <a:blip r:embed="rId22"/>
          <a:srcRect/>
          <a:stretch>
            <a:fillRect/>
          </a:stretch>
        </p:blipFill>
        <p:spPr bwMode="auto">
          <a:xfrm>
            <a:off x="11255375" y="2365375"/>
            <a:ext cx="522288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4" descr="PPECLOGO-eff2-1-2"/>
          <p:cNvPicPr>
            <a:picLocks noChangeAspect="1" noChangeArrowheads="1"/>
          </p:cNvPicPr>
          <p:nvPr userDrawn="1"/>
        </p:nvPicPr>
        <p:blipFill>
          <a:blip r:embed="rId23"/>
          <a:srcRect/>
          <a:stretch>
            <a:fillRect/>
          </a:stretch>
        </p:blipFill>
        <p:spPr bwMode="auto">
          <a:xfrm>
            <a:off x="2054225" y="2795588"/>
            <a:ext cx="169703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5" descr="PPECLOGO-eff2-1-3"/>
          <p:cNvPicPr>
            <a:picLocks noChangeAspect="1" noChangeArrowheads="1"/>
          </p:cNvPicPr>
          <p:nvPr userDrawn="1"/>
        </p:nvPicPr>
        <p:blipFill>
          <a:blip r:embed="rId24"/>
          <a:srcRect/>
          <a:stretch>
            <a:fillRect/>
          </a:stretch>
        </p:blipFill>
        <p:spPr bwMode="auto">
          <a:xfrm>
            <a:off x="3983038" y="2786063"/>
            <a:ext cx="4381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6" descr="PPECLOGO-eff2-1-4"/>
          <p:cNvPicPr>
            <a:picLocks noChangeAspect="1" noChangeArrowheads="1"/>
          </p:cNvPicPr>
          <p:nvPr userDrawn="1"/>
        </p:nvPicPr>
        <p:blipFill>
          <a:blip r:embed="rId25"/>
          <a:srcRect/>
          <a:stretch>
            <a:fillRect/>
          </a:stretch>
        </p:blipFill>
        <p:spPr bwMode="auto">
          <a:xfrm>
            <a:off x="8520113" y="3325813"/>
            <a:ext cx="7032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7" descr="PPECLOGO-eff2-1-3"/>
          <p:cNvPicPr>
            <a:picLocks noChangeAspect="1" noChangeArrowheads="1"/>
          </p:cNvPicPr>
          <p:nvPr userDrawn="1"/>
        </p:nvPicPr>
        <p:blipFill>
          <a:blip r:embed="rId24"/>
          <a:srcRect/>
          <a:stretch>
            <a:fillRect/>
          </a:stretch>
        </p:blipFill>
        <p:spPr bwMode="auto">
          <a:xfrm>
            <a:off x="9239250" y="2909888"/>
            <a:ext cx="36036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8" descr="PPECLOGO-eff2-1-3"/>
          <p:cNvPicPr>
            <a:picLocks noChangeAspect="1" noChangeArrowheads="1"/>
          </p:cNvPicPr>
          <p:nvPr userDrawn="1"/>
        </p:nvPicPr>
        <p:blipFill>
          <a:blip r:embed="rId26" cstate="screen"/>
          <a:srcRect/>
          <a:stretch>
            <a:fillRect/>
          </a:stretch>
        </p:blipFill>
        <p:spPr bwMode="auto">
          <a:xfrm>
            <a:off x="9745663" y="3446463"/>
            <a:ext cx="280987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5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0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0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5.pn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40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43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46.pn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49.png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50.pn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51.png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52.png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30.pn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4.pn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组合 1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7825" y="476250"/>
            <a:ext cx="3816350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 txBox="1">
            <a:spLocks noChangeArrowheads="1"/>
          </p:cNvSpPr>
          <p:nvPr/>
        </p:nvSpPr>
        <p:spPr bwMode="auto">
          <a:xfrm>
            <a:off x="445770" y="2426970"/>
            <a:ext cx="1147635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0" hangingPunct="1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毕业论</a:t>
            </a: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文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￮</a:t>
            </a: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中期报告</a:t>
            </a:r>
            <a:endParaRPr lang="zh-CN" altLang="en-US" sz="6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algn="ctr" eaLnBrk="1" latinLnBrk="0" hangingPunct="1">
              <a:lnSpc>
                <a:spcPct val="150000"/>
              </a:lnSpc>
            </a:pPr>
            <a:r>
              <a:rPr lang="zh-CN" alt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基于无人机影像的</a:t>
            </a:r>
            <a:r>
              <a:rPr lang="zh-CN" alt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实景</a:t>
            </a:r>
            <a:r>
              <a:rPr lang="zh-CN" alt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校园三维重建</a:t>
            </a:r>
            <a:endParaRPr lang="zh-CN" altLang="en-US" sz="48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173" name="TextBox 34"/>
          <p:cNvSpPr txBox="1">
            <a:spLocks noChangeArrowheads="1"/>
          </p:cNvSpPr>
          <p:nvPr/>
        </p:nvSpPr>
        <p:spPr bwMode="auto">
          <a:xfrm>
            <a:off x="6144578" y="3922713"/>
            <a:ext cx="44005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电子与通信工程专业</a:t>
            </a:r>
            <a:endParaRPr 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TextBox 35"/>
          <p:cNvSpPr txBox="1">
            <a:spLocks noChangeArrowheads="1"/>
          </p:cNvSpPr>
          <p:nvPr/>
        </p:nvSpPr>
        <p:spPr bwMode="auto">
          <a:xfrm>
            <a:off x="3054985" y="3923030"/>
            <a:ext cx="32175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信息科学与工程学院</a:t>
            </a:r>
            <a:endParaRPr lang="en-US" altLang="zh-CN" sz="2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5" name="圆角矩形 42"/>
          <p:cNvSpPr>
            <a:spLocks noChangeArrowheads="1"/>
          </p:cNvSpPr>
          <p:nvPr/>
        </p:nvSpPr>
        <p:spPr bwMode="auto">
          <a:xfrm>
            <a:off x="6224588" y="4929188"/>
            <a:ext cx="1617662" cy="4524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chemeClr val="accent2"/>
              </a:solidFill>
            </a:endParaRPr>
          </a:p>
        </p:txBody>
      </p:sp>
      <p:sp>
        <p:nvSpPr>
          <p:cNvPr id="7178" name="TextBox 45"/>
          <p:cNvSpPr txBox="1">
            <a:spLocks noChangeArrowheads="1"/>
          </p:cNvSpPr>
          <p:nvPr/>
        </p:nvSpPr>
        <p:spPr bwMode="auto">
          <a:xfrm>
            <a:off x="6272213" y="4791075"/>
            <a:ext cx="1508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en-US" altLang="zh-CN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9" name="圆角矩形 46"/>
          <p:cNvSpPr>
            <a:spLocks noChangeArrowheads="1"/>
          </p:cNvSpPr>
          <p:nvPr/>
        </p:nvSpPr>
        <p:spPr bwMode="auto">
          <a:xfrm>
            <a:off x="3181350" y="4929188"/>
            <a:ext cx="1354138" cy="4524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chemeClr val="accent2"/>
              </a:solidFill>
            </a:endParaRPr>
          </a:p>
        </p:txBody>
      </p:sp>
      <p:sp>
        <p:nvSpPr>
          <p:cNvPr id="7180" name="TextBox 47"/>
          <p:cNvSpPr txBox="1">
            <a:spLocks noChangeArrowheads="1"/>
          </p:cNvSpPr>
          <p:nvPr/>
        </p:nvSpPr>
        <p:spPr bwMode="auto">
          <a:xfrm>
            <a:off x="3228975" y="4791075"/>
            <a:ext cx="1306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en-US" altLang="zh-CN" sz="24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1" name="Rectangle 5"/>
          <p:cNvSpPr>
            <a:spLocks noChangeArrowheads="1"/>
          </p:cNvSpPr>
          <p:nvPr/>
        </p:nvSpPr>
        <p:spPr bwMode="auto">
          <a:xfrm>
            <a:off x="0" y="6127750"/>
            <a:ext cx="12196763" cy="41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82" name="Oval 6"/>
          <p:cNvSpPr>
            <a:spLocks noChangeArrowheads="1"/>
          </p:cNvSpPr>
          <p:nvPr/>
        </p:nvSpPr>
        <p:spPr bwMode="auto">
          <a:xfrm>
            <a:off x="5837238" y="5876925"/>
            <a:ext cx="522287" cy="5445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83" name="Freeform 7"/>
          <p:cNvSpPr>
            <a:spLocks noEditPoints="1"/>
          </p:cNvSpPr>
          <p:nvPr/>
        </p:nvSpPr>
        <p:spPr bwMode="auto">
          <a:xfrm>
            <a:off x="5972175" y="5926138"/>
            <a:ext cx="261938" cy="441325"/>
          </a:xfrm>
          <a:custGeom>
            <a:avLst/>
            <a:gdLst>
              <a:gd name="T0" fmla="*/ 261938 w 346"/>
              <a:gd name="T1" fmla="*/ 225831 h 555"/>
              <a:gd name="T2" fmla="*/ 261938 w 346"/>
              <a:gd name="T3" fmla="*/ 145518 h 555"/>
              <a:gd name="T4" fmla="*/ 227114 w 346"/>
              <a:gd name="T5" fmla="*/ 145518 h 555"/>
              <a:gd name="T6" fmla="*/ 227114 w 346"/>
              <a:gd name="T7" fmla="*/ 225831 h 555"/>
              <a:gd name="T8" fmla="*/ 133240 w 346"/>
              <a:gd name="T9" fmla="*/ 324434 h 555"/>
              <a:gd name="T10" fmla="*/ 130969 w 346"/>
              <a:gd name="T11" fmla="*/ 324434 h 555"/>
              <a:gd name="T12" fmla="*/ 130969 w 346"/>
              <a:gd name="T13" fmla="*/ 324434 h 555"/>
              <a:gd name="T14" fmla="*/ 130212 w 346"/>
              <a:gd name="T15" fmla="*/ 324434 h 555"/>
              <a:gd name="T16" fmla="*/ 128698 w 346"/>
              <a:gd name="T17" fmla="*/ 324434 h 555"/>
              <a:gd name="T18" fmla="*/ 34824 w 346"/>
              <a:gd name="T19" fmla="*/ 225831 h 555"/>
              <a:gd name="T20" fmla="*/ 34824 w 346"/>
              <a:gd name="T21" fmla="*/ 145518 h 555"/>
              <a:gd name="T22" fmla="*/ 0 w 346"/>
              <a:gd name="T23" fmla="*/ 145518 h 555"/>
              <a:gd name="T24" fmla="*/ 0 w 346"/>
              <a:gd name="T25" fmla="*/ 225831 h 555"/>
              <a:gd name="T26" fmla="*/ 110529 w 346"/>
              <a:gd name="T27" fmla="*/ 359421 h 555"/>
              <a:gd name="T28" fmla="*/ 110529 w 346"/>
              <a:gd name="T29" fmla="*/ 418265 h 555"/>
              <a:gd name="T30" fmla="*/ 31796 w 346"/>
              <a:gd name="T31" fmla="*/ 441325 h 555"/>
              <a:gd name="T32" fmla="*/ 230142 w 346"/>
              <a:gd name="T33" fmla="*/ 441325 h 555"/>
              <a:gd name="T34" fmla="*/ 151409 w 346"/>
              <a:gd name="T35" fmla="*/ 417470 h 555"/>
              <a:gd name="T36" fmla="*/ 151409 w 346"/>
              <a:gd name="T37" fmla="*/ 360217 h 555"/>
              <a:gd name="T38" fmla="*/ 261938 w 346"/>
              <a:gd name="T39" fmla="*/ 225831 h 555"/>
              <a:gd name="T40" fmla="*/ 129455 w 346"/>
              <a:gd name="T41" fmla="*/ 290241 h 555"/>
              <a:gd name="T42" fmla="*/ 130969 w 346"/>
              <a:gd name="T43" fmla="*/ 290241 h 555"/>
              <a:gd name="T44" fmla="*/ 131726 w 346"/>
              <a:gd name="T45" fmla="*/ 290241 h 555"/>
              <a:gd name="T46" fmla="*/ 194561 w 346"/>
              <a:gd name="T47" fmla="*/ 224241 h 555"/>
              <a:gd name="T48" fmla="*/ 194561 w 346"/>
              <a:gd name="T49" fmla="*/ 66000 h 555"/>
              <a:gd name="T50" fmla="*/ 131726 w 346"/>
              <a:gd name="T51" fmla="*/ 0 h 555"/>
              <a:gd name="T52" fmla="*/ 130969 w 346"/>
              <a:gd name="T53" fmla="*/ 0 h 555"/>
              <a:gd name="T54" fmla="*/ 129455 w 346"/>
              <a:gd name="T55" fmla="*/ 0 h 555"/>
              <a:gd name="T56" fmla="*/ 67377 w 346"/>
              <a:gd name="T57" fmla="*/ 66000 h 555"/>
              <a:gd name="T58" fmla="*/ 67377 w 346"/>
              <a:gd name="T59" fmla="*/ 224241 h 555"/>
              <a:gd name="T60" fmla="*/ 129455 w 346"/>
              <a:gd name="T61" fmla="*/ 290241 h 5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58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7871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9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  <p:bldP spid="7173" grpId="0" autoUpdateAnimBg="0"/>
      <p:bldP spid="7174" grpId="0" autoUpdateAnimBg="0"/>
      <p:bldP spid="7175" grpId="0" animBg="1" autoUpdateAnimBg="0"/>
      <p:bldP spid="7178" grpId="0" autoUpdateAnimBg="0"/>
      <p:bldP spid="7179" grpId="0" animBg="1" autoUpdateAnimBg="0"/>
      <p:bldP spid="7180" grpId="0" autoUpdateAnimBg="0"/>
      <p:bldP spid="7181" grpId="0" bldLvl="0" animBg="1" autoUpdateAnimBg="0"/>
      <p:bldP spid="7182" grpId="0" bldLvl="0" animBg="1" autoUpdateAnimBg="0"/>
      <p:bldP spid="718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29051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Step4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三维重建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7045" y="1045210"/>
            <a:ext cx="11598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400"/>
              <a:t> </a:t>
            </a:r>
            <a:r>
              <a:rPr lang="zh-CN" sz="2400"/>
              <a:t>通过</a:t>
            </a:r>
            <a:r>
              <a:rPr lang="en-US" altLang="zh-CN" sz="2400"/>
              <a:t>S3C</a:t>
            </a:r>
            <a:r>
              <a:rPr lang="zh-CN" altLang="en-US" sz="2400"/>
              <a:t>索引所有瓦片在</a:t>
            </a:r>
            <a:r>
              <a:rPr lang="en-US" altLang="zh-CN" sz="2400"/>
              <a:t>Acute 3D Viewer</a:t>
            </a:r>
            <a:r>
              <a:rPr lang="zh-CN" altLang="en-US" sz="2400"/>
              <a:t>可视化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30" y="1487805"/>
            <a:ext cx="8929370" cy="5196840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525208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Step5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模型修饰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水面修补</a:t>
            </a:r>
            <a:endParaRPr lang="zh-CN" altLang="zh-CN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930" y="988695"/>
            <a:ext cx="11782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400"/>
              <a:t> Google Earth Pro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选择修复区域</a:t>
            </a:r>
            <a:r>
              <a:rPr lang="en-US" altLang="zh-CN" sz="2400"/>
              <a:t>——</a:t>
            </a:r>
            <a:r>
              <a:rPr lang="zh-CN" altLang="en-US" sz="2400"/>
              <a:t>测量并设置高程</a:t>
            </a:r>
            <a:r>
              <a:rPr lang="en-US" altLang="zh-CN" sz="2400"/>
              <a:t>——</a:t>
            </a:r>
            <a:r>
              <a:rPr lang="zh-CN" altLang="en-US" sz="2400"/>
              <a:t>导出</a:t>
            </a:r>
            <a:r>
              <a:rPr lang="en-US" altLang="zh-CN" sz="2400"/>
              <a:t>kml——</a:t>
            </a:r>
            <a:r>
              <a:rPr lang="zh-CN" altLang="en-US" sz="2400"/>
              <a:t>添加</a:t>
            </a:r>
            <a:r>
              <a:rPr lang="en-US" altLang="zh-CN" sz="2400"/>
              <a:t>3D</a:t>
            </a:r>
            <a:r>
              <a:rPr lang="zh-CN" altLang="en-US" sz="2400"/>
              <a:t>多边形</a:t>
            </a:r>
            <a:r>
              <a:rPr lang="zh-CN" altLang="en-US" sz="2400"/>
              <a:t>约束</a:t>
            </a:r>
            <a:r>
              <a:rPr lang="en-US" altLang="zh-CN" sz="2400"/>
              <a:t>——</a:t>
            </a:r>
            <a:r>
              <a:rPr lang="zh-CN" altLang="en-US" sz="2400"/>
              <a:t>二次</a:t>
            </a:r>
            <a:r>
              <a:rPr lang="zh-CN" altLang="en-US" sz="2400"/>
              <a:t>重建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405"/>
            <a:ext cx="6351270" cy="3576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35" y="2435860"/>
            <a:ext cx="5671820" cy="349186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9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525208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Step5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模型修饰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水面修补</a:t>
            </a:r>
            <a:endParaRPr lang="zh-CN" altLang="zh-CN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545" y="5197475"/>
            <a:ext cx="11782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zh-CN" sz="2400"/>
              <a:t>                        </a:t>
            </a:r>
            <a:r>
              <a:rPr lang="zh-CN" altLang="en-US" sz="2400"/>
              <a:t>修复前                                                                    修复后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1593850"/>
            <a:ext cx="5879465" cy="3453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10" y="1593850"/>
            <a:ext cx="5688965" cy="3453130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9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530"/>
            <a:ext cx="741997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Step5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模型修饰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裁剪</a:t>
            </a:r>
            <a:endParaRPr lang="zh-CN" sz="30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eaLnBrk="1" hangingPunct="1"/>
            <a:endParaRPr lang="zh-CN" altLang="zh-CN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7045" y="1045210"/>
            <a:ext cx="115989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sz="2400"/>
              <a:t> Google Earth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选择兴趣区域</a:t>
            </a:r>
            <a:r>
              <a:rPr lang="en-US" altLang="zh-CN" sz="2400"/>
              <a:t>——</a:t>
            </a:r>
            <a:r>
              <a:rPr lang="zh-CN" altLang="en-US" sz="2400"/>
              <a:t>导出</a:t>
            </a:r>
            <a:r>
              <a:rPr lang="en-US" altLang="zh-CN" sz="2400"/>
              <a:t>kml——</a:t>
            </a:r>
            <a:r>
              <a:rPr lang="zh-CN" altLang="en-US" sz="2400"/>
              <a:t>导入兴趣区域</a:t>
            </a:r>
            <a:r>
              <a:rPr lang="en-US" altLang="zh-CN" sz="2400"/>
              <a:t>——</a:t>
            </a:r>
            <a:r>
              <a:rPr lang="zh-CN" altLang="en-US" sz="2400"/>
              <a:t>边界重建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39900" y="2056130"/>
            <a:ext cx="8476615" cy="4394200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20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530"/>
            <a:ext cx="741997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Step5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模型修饰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裁剪</a:t>
            </a:r>
            <a:endParaRPr lang="zh-CN" sz="30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eaLnBrk="1" hangingPunct="1"/>
            <a:endParaRPr lang="zh-CN" altLang="zh-CN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15" y="1846580"/>
            <a:ext cx="5693410" cy="3447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" y="1846580"/>
            <a:ext cx="5938520" cy="3415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8755" y="5587365"/>
            <a:ext cx="98647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                  </a:t>
            </a:r>
            <a:r>
              <a:rPr lang="zh-CN" altLang="en-US">
                <a:sym typeface="+mn-ea"/>
              </a:rPr>
              <a:t>修复前                                                                                 修复后</a:t>
            </a:r>
            <a:endParaRPr lang="zh-CN" altLang="en-US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20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563308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Step5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模型修饰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悬浮物去除</a:t>
            </a:r>
            <a:endParaRPr lang="zh-CN" altLang="zh-CN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7355" y="1031240"/>
            <a:ext cx="11598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sz="2400"/>
              <a:t> </a:t>
            </a:r>
            <a:r>
              <a:rPr lang="zh-CN" altLang="en-US" sz="2400"/>
              <a:t>方法一：</a:t>
            </a:r>
            <a:r>
              <a:rPr lang="zh-CN" altLang="en-US" sz="2400"/>
              <a:t>将兴趣区域下界上调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/>
              <a:t> 方法二：通过</a:t>
            </a:r>
            <a:r>
              <a:rPr lang="en-US" altLang="zh-CN" sz="2400"/>
              <a:t>3d Max</a:t>
            </a:r>
            <a:r>
              <a:rPr lang="zh-CN" altLang="en-US" sz="2400"/>
              <a:t>软件去除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/>
              <a:t> 因为是中间结果，所以没必要去除，最终会被覆盖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21485" y="2628265"/>
            <a:ext cx="8753475" cy="3238500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3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443801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Step6 DataEarth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公有云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7045" y="1045210"/>
            <a:ext cx="11598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sz="2400"/>
              <a:t> </a:t>
            </a:r>
            <a:r>
              <a:rPr lang="en-US" altLang="zh-CN" sz="2400"/>
              <a:t>DataEarthBuilder</a:t>
            </a:r>
            <a:r>
              <a:rPr lang="zh-CN" altLang="en-US" sz="2400"/>
              <a:t>：将</a:t>
            </a:r>
            <a:r>
              <a:rPr lang="en-US" altLang="zh-CN" sz="2400"/>
              <a:t>osgb</a:t>
            </a:r>
            <a:r>
              <a:rPr lang="zh-CN" altLang="en-US" sz="2400"/>
              <a:t>格式转化成</a:t>
            </a:r>
            <a:r>
              <a:rPr lang="en-US" altLang="zh-CN" sz="2400"/>
              <a:t>depk</a:t>
            </a:r>
            <a:r>
              <a:rPr lang="zh-CN" altLang="en-US" sz="2400"/>
              <a:t>格式并上传到云端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" y="2123440"/>
            <a:ext cx="4615180" cy="3041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60" y="2123440"/>
            <a:ext cx="7122795" cy="318833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80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36671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Step6 </a:t>
            </a:r>
            <a:r>
              <a:rPr 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场景功能编辑</a:t>
            </a:r>
            <a:endParaRPr lang="zh-CN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7045" y="1045210"/>
            <a:ext cx="115989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sz="2400"/>
              <a:t> </a:t>
            </a:r>
            <a:r>
              <a:rPr lang="en-US" altLang="zh-CN" sz="2400"/>
              <a:t>DataEarth</a:t>
            </a:r>
            <a:r>
              <a:rPr lang="en-US" sz="2400"/>
              <a:t>Online</a:t>
            </a:r>
            <a:r>
              <a:rPr lang="zh-CN" altLang="en-US" sz="2400"/>
              <a:t>：基本功能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2400">
                <a:sym typeface="+mn-ea"/>
              </a:rPr>
              <a:t>搜索</a:t>
            </a:r>
            <a:endParaRPr 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2400">
                <a:sym typeface="+mn-ea"/>
              </a:rPr>
              <a:t>定位</a:t>
            </a:r>
            <a:endParaRPr 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2400">
                <a:sym typeface="+mn-ea"/>
              </a:rPr>
              <a:t>单体化</a:t>
            </a:r>
            <a:endParaRPr 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2400">
                <a:sym typeface="+mn-ea"/>
              </a:rPr>
              <a:t>属性链接</a:t>
            </a:r>
            <a:endParaRPr lang="zh-CN" sz="24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2400">
                <a:sym typeface="+mn-ea"/>
              </a:rPr>
              <a:t>路线导航</a:t>
            </a:r>
            <a:endParaRPr 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2400">
                <a:sym typeface="+mn-ea"/>
              </a:rPr>
              <a:t>飞行视角</a:t>
            </a:r>
            <a:endParaRPr 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2400">
                <a:sym typeface="+mn-ea"/>
              </a:rPr>
              <a:t>在线发布</a:t>
            </a:r>
            <a:endParaRPr lang="zh-CN" sz="2400"/>
          </a:p>
          <a:p>
            <a:pPr marL="0" indent="0">
              <a:buFont typeface="Wingdings" panose="05000000000000000000" charset="0"/>
              <a:buNone/>
            </a:pPr>
            <a:endParaRPr lang="en-US" altLang="zh-CN" sz="2400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40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29051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</a:t>
            </a:r>
            <a:r>
              <a:rPr 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在线发布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7045" y="1045210"/>
            <a:ext cx="115989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400"/>
              <a:t> </a:t>
            </a:r>
            <a:r>
              <a:rPr lang="zh-CN" altLang="en-US" sz="2400"/>
              <a:t>网址分享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 sz="2400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2400"/>
              <a:t>https://online.dataearth.airlook.com/sceneShow.html?sceneServiceId=1200722654922354689&amp;sceneServiceType=shar</a:t>
            </a:r>
            <a:r>
              <a:rPr lang="en-US" altLang="zh-CN" sz="2400"/>
              <a:t>e </a:t>
            </a:r>
            <a:r>
              <a:rPr lang="zh-CN" altLang="en-US" sz="2400"/>
              <a:t>      </a:t>
            </a:r>
            <a:endParaRPr lang="zh-CN" altLang="en-US" sz="2400"/>
          </a:p>
          <a:p>
            <a:pPr marL="0" indent="0">
              <a:buFont typeface="Wingdings" panose="05000000000000000000" charset="0"/>
              <a:buNone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/>
              <a:t> 二维码</a:t>
            </a:r>
            <a:r>
              <a:rPr lang="en-US" altLang="zh-CN" sz="2400"/>
              <a:t>(QR)</a:t>
            </a:r>
            <a:r>
              <a:rPr lang="zh-CN" altLang="en-US" sz="2400"/>
              <a:t>分享</a:t>
            </a:r>
            <a:endParaRPr lang="zh-CN" altLang="en-US" sz="2400"/>
          </a:p>
          <a:p>
            <a:pPr marL="0" indent="0">
              <a:buFont typeface="Wingdings" panose="05000000000000000000" charset="0"/>
              <a:buNone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64" y="3471545"/>
            <a:ext cx="2438400" cy="2438400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472503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</a:t>
            </a:r>
            <a:r>
              <a:rPr 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用户浏览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27355" y="988695"/>
            <a:ext cx="11408410" cy="5241925"/>
            <a:chOff x="461" y="647"/>
            <a:chExt cx="17966" cy="825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" y="1413"/>
              <a:ext cx="13314" cy="748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4" y="1413"/>
              <a:ext cx="4153" cy="738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61" y="647"/>
              <a:ext cx="133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/>
                <a:t>PC</a:t>
              </a:r>
              <a:r>
                <a:rPr lang="zh-CN" altLang="en-US" b="1" dirty="0"/>
                <a:t>端</a:t>
              </a:r>
              <a:endParaRPr lang="zh-CN" altLang="en-US" b="1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273" y="676"/>
              <a:ext cx="41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 dirty="0"/>
                <a:t>移动端</a:t>
              </a:r>
              <a:endParaRPr lang="zh-CN" altLang="en-US" b="1" dirty="0"/>
            </a:p>
          </p:txBody>
        </p:sp>
      </p:grp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3" name="Freeform 11"/>
          <p:cNvSpPr>
            <a:spLocks noEditPoints="1"/>
          </p:cNvSpPr>
          <p:nvPr/>
        </p:nvSpPr>
        <p:spPr bwMode="auto">
          <a:xfrm>
            <a:off x="5595938" y="936625"/>
            <a:ext cx="1152525" cy="1217613"/>
          </a:xfrm>
          <a:custGeom>
            <a:avLst/>
            <a:gdLst>
              <a:gd name="T0" fmla="*/ 719918 w 1404"/>
              <a:gd name="T1" fmla="*/ 0 h 1483"/>
              <a:gd name="T2" fmla="*/ 879991 w 1404"/>
              <a:gd name="T3" fmla="*/ 374398 h 1483"/>
              <a:gd name="T4" fmla="*/ 758499 w 1404"/>
              <a:gd name="T5" fmla="*/ 160104 h 1483"/>
              <a:gd name="T6" fmla="*/ 349698 w 1404"/>
              <a:gd name="T7" fmla="*/ 120694 h 1483"/>
              <a:gd name="T8" fmla="*/ 319325 w 1404"/>
              <a:gd name="T9" fmla="*/ 321029 h 1483"/>
              <a:gd name="T10" fmla="*/ 121491 w 1404"/>
              <a:gd name="T11" fmla="*/ 912183 h 1483"/>
              <a:gd name="T12" fmla="*/ 531114 w 1404"/>
              <a:gd name="T13" fmla="*/ 951594 h 1483"/>
              <a:gd name="T14" fmla="*/ 160894 w 1404"/>
              <a:gd name="T15" fmla="*/ 1073109 h 1483"/>
              <a:gd name="T16" fmla="*/ 0 w 1404"/>
              <a:gd name="T17" fmla="*/ 252883 h 1483"/>
              <a:gd name="T18" fmla="*/ 1022825 w 1404"/>
              <a:gd name="T19" fmla="*/ 392461 h 1483"/>
              <a:gd name="T20" fmla="*/ 1137749 w 1404"/>
              <a:gd name="T21" fmla="*/ 508228 h 1483"/>
              <a:gd name="T22" fmla="*/ 1003124 w 1404"/>
              <a:gd name="T23" fmla="*/ 834184 h 1483"/>
              <a:gd name="T24" fmla="*/ 1081108 w 1404"/>
              <a:gd name="T25" fmla="*/ 585407 h 1483"/>
              <a:gd name="T26" fmla="*/ 1051556 w 1404"/>
              <a:gd name="T27" fmla="*/ 515618 h 1483"/>
              <a:gd name="T28" fmla="*/ 902155 w 1404"/>
              <a:gd name="T29" fmla="*/ 429408 h 1483"/>
              <a:gd name="T30" fmla="*/ 1040884 w 1404"/>
              <a:gd name="T31" fmla="*/ 560775 h 1483"/>
              <a:gd name="T32" fmla="*/ 823349 w 1404"/>
              <a:gd name="T33" fmla="*/ 967194 h 1483"/>
              <a:gd name="T34" fmla="*/ 627157 w 1404"/>
              <a:gd name="T35" fmla="*/ 853068 h 1483"/>
              <a:gd name="T36" fmla="*/ 868498 w 1404"/>
              <a:gd name="T37" fmla="*/ 461429 h 1483"/>
              <a:gd name="T38" fmla="*/ 1040884 w 1404"/>
              <a:gd name="T39" fmla="*/ 560775 h 1483"/>
              <a:gd name="T40" fmla="*/ 556561 w 1404"/>
              <a:gd name="T41" fmla="*/ 1203655 h 1483"/>
              <a:gd name="T42" fmla="*/ 701037 w 1404"/>
              <a:gd name="T43" fmla="*/ 954057 h 1483"/>
              <a:gd name="T44" fmla="*/ 417010 w 1404"/>
              <a:gd name="T45" fmla="*/ 211830 h 1483"/>
              <a:gd name="T46" fmla="*/ 683799 w 1404"/>
              <a:gd name="T47" fmla="*/ 273409 h 1483"/>
              <a:gd name="T48" fmla="*/ 417010 w 1404"/>
              <a:gd name="T49" fmla="*/ 211830 h 1483"/>
              <a:gd name="T50" fmla="*/ 366115 w 1404"/>
              <a:gd name="T51" fmla="*/ 620712 h 1483"/>
              <a:gd name="T52" fmla="*/ 210147 w 1404"/>
              <a:gd name="T53" fmla="*/ 682290 h 1483"/>
              <a:gd name="T54" fmla="*/ 210147 w 1404"/>
              <a:gd name="T55" fmla="*/ 478671 h 1483"/>
              <a:gd name="T56" fmla="*/ 683799 w 1404"/>
              <a:gd name="T57" fmla="*/ 540249 h 1483"/>
              <a:gd name="T58" fmla="*/ 210147 w 1404"/>
              <a:gd name="T59" fmla="*/ 478671 h 1483"/>
              <a:gd name="T60" fmla="*/ 683799 w 1404"/>
              <a:gd name="T61" fmla="*/ 347303 h 1483"/>
              <a:gd name="T62" fmla="*/ 210147 w 1404"/>
              <a:gd name="T63" fmla="*/ 408882 h 1483"/>
              <a:gd name="T64" fmla="*/ 157610 w 1404"/>
              <a:gd name="T65" fmla="*/ 265198 h 1483"/>
              <a:gd name="T66" fmla="*/ 294698 w 1404"/>
              <a:gd name="T67" fmla="*/ 245493 h 1483"/>
              <a:gd name="T68" fmla="*/ 157610 w 1404"/>
              <a:gd name="T69" fmla="*/ 265198 h 148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404" h="1483">
                <a:moveTo>
                  <a:pt x="308" y="0"/>
                </a:moveTo>
                <a:lnTo>
                  <a:pt x="877" y="0"/>
                </a:lnTo>
                <a:cubicBezTo>
                  <a:pt x="984" y="0"/>
                  <a:pt x="1072" y="88"/>
                  <a:pt x="1072" y="195"/>
                </a:cubicBezTo>
                <a:lnTo>
                  <a:pt x="1072" y="456"/>
                </a:lnTo>
                <a:cubicBezTo>
                  <a:pt x="1010" y="504"/>
                  <a:pt x="973" y="550"/>
                  <a:pt x="924" y="616"/>
                </a:cubicBezTo>
                <a:lnTo>
                  <a:pt x="924" y="195"/>
                </a:lnTo>
                <a:cubicBezTo>
                  <a:pt x="924" y="169"/>
                  <a:pt x="903" y="147"/>
                  <a:pt x="877" y="147"/>
                </a:cubicBezTo>
                <a:lnTo>
                  <a:pt x="426" y="147"/>
                </a:lnTo>
                <a:lnTo>
                  <a:pt x="426" y="354"/>
                </a:lnTo>
                <a:cubicBezTo>
                  <a:pt x="426" y="374"/>
                  <a:pt x="409" y="391"/>
                  <a:pt x="389" y="391"/>
                </a:cubicBezTo>
                <a:lnTo>
                  <a:pt x="148" y="391"/>
                </a:lnTo>
                <a:lnTo>
                  <a:pt x="148" y="1111"/>
                </a:lnTo>
                <a:cubicBezTo>
                  <a:pt x="148" y="1138"/>
                  <a:pt x="169" y="1159"/>
                  <a:pt x="196" y="1159"/>
                </a:cubicBezTo>
                <a:lnTo>
                  <a:pt x="647" y="1159"/>
                </a:lnTo>
                <a:cubicBezTo>
                  <a:pt x="632" y="1208"/>
                  <a:pt x="619" y="1257"/>
                  <a:pt x="610" y="1307"/>
                </a:cubicBezTo>
                <a:lnTo>
                  <a:pt x="196" y="1307"/>
                </a:lnTo>
                <a:cubicBezTo>
                  <a:pt x="88" y="1307"/>
                  <a:pt x="0" y="1219"/>
                  <a:pt x="0" y="1111"/>
                </a:cubicBezTo>
                <a:lnTo>
                  <a:pt x="0" y="308"/>
                </a:lnTo>
                <a:lnTo>
                  <a:pt x="308" y="0"/>
                </a:lnTo>
                <a:close/>
                <a:moveTo>
                  <a:pt x="1246" y="478"/>
                </a:moveTo>
                <a:cubicBezTo>
                  <a:pt x="1266" y="490"/>
                  <a:pt x="1279" y="509"/>
                  <a:pt x="1284" y="536"/>
                </a:cubicBezTo>
                <a:cubicBezTo>
                  <a:pt x="1322" y="546"/>
                  <a:pt x="1359" y="571"/>
                  <a:pt x="1386" y="619"/>
                </a:cubicBezTo>
                <a:cubicBezTo>
                  <a:pt x="1404" y="661"/>
                  <a:pt x="1397" y="720"/>
                  <a:pt x="1372" y="765"/>
                </a:cubicBezTo>
                <a:cubicBezTo>
                  <a:pt x="1330" y="843"/>
                  <a:pt x="1273" y="938"/>
                  <a:pt x="1222" y="1016"/>
                </a:cubicBezTo>
                <a:cubicBezTo>
                  <a:pt x="1190" y="1029"/>
                  <a:pt x="1196" y="961"/>
                  <a:pt x="1208" y="944"/>
                </a:cubicBezTo>
                <a:cubicBezTo>
                  <a:pt x="1249" y="882"/>
                  <a:pt x="1284" y="824"/>
                  <a:pt x="1317" y="713"/>
                </a:cubicBezTo>
                <a:cubicBezTo>
                  <a:pt x="1324" y="661"/>
                  <a:pt x="1300" y="637"/>
                  <a:pt x="1284" y="614"/>
                </a:cubicBezTo>
                <a:cubicBezTo>
                  <a:pt x="1283" y="618"/>
                  <a:pt x="1282" y="623"/>
                  <a:pt x="1281" y="628"/>
                </a:cubicBezTo>
                <a:cubicBezTo>
                  <a:pt x="1250" y="614"/>
                  <a:pt x="1220" y="599"/>
                  <a:pt x="1189" y="582"/>
                </a:cubicBezTo>
                <a:cubicBezTo>
                  <a:pt x="1158" y="565"/>
                  <a:pt x="1129" y="543"/>
                  <a:pt x="1099" y="523"/>
                </a:cubicBezTo>
                <a:cubicBezTo>
                  <a:pt x="1157" y="473"/>
                  <a:pt x="1207" y="456"/>
                  <a:pt x="1246" y="478"/>
                </a:cubicBezTo>
                <a:close/>
                <a:moveTo>
                  <a:pt x="1268" y="683"/>
                </a:moveTo>
                <a:cubicBezTo>
                  <a:pt x="1242" y="770"/>
                  <a:pt x="1192" y="879"/>
                  <a:pt x="1121" y="1002"/>
                </a:cubicBezTo>
                <a:cubicBezTo>
                  <a:pt x="1086" y="1064"/>
                  <a:pt x="1045" y="1123"/>
                  <a:pt x="1003" y="1178"/>
                </a:cubicBezTo>
                <a:cubicBezTo>
                  <a:pt x="964" y="1159"/>
                  <a:pt x="925" y="1138"/>
                  <a:pt x="885" y="1116"/>
                </a:cubicBezTo>
                <a:cubicBezTo>
                  <a:pt x="843" y="1094"/>
                  <a:pt x="804" y="1066"/>
                  <a:pt x="764" y="1039"/>
                </a:cubicBezTo>
                <a:cubicBezTo>
                  <a:pt x="790" y="976"/>
                  <a:pt x="821" y="911"/>
                  <a:pt x="857" y="849"/>
                </a:cubicBezTo>
                <a:cubicBezTo>
                  <a:pt x="927" y="727"/>
                  <a:pt x="996" y="628"/>
                  <a:pt x="1058" y="562"/>
                </a:cubicBezTo>
                <a:cubicBezTo>
                  <a:pt x="1091" y="584"/>
                  <a:pt x="1124" y="608"/>
                  <a:pt x="1159" y="628"/>
                </a:cubicBezTo>
                <a:cubicBezTo>
                  <a:pt x="1195" y="649"/>
                  <a:pt x="1232" y="664"/>
                  <a:pt x="1268" y="683"/>
                </a:cubicBezTo>
                <a:close/>
                <a:moveTo>
                  <a:pt x="968" y="1222"/>
                </a:moveTo>
                <a:cubicBezTo>
                  <a:pt x="839" y="1379"/>
                  <a:pt x="708" y="1483"/>
                  <a:pt x="678" y="1466"/>
                </a:cubicBezTo>
                <a:cubicBezTo>
                  <a:pt x="648" y="1448"/>
                  <a:pt x="672" y="1283"/>
                  <a:pt x="743" y="1092"/>
                </a:cubicBezTo>
                <a:cubicBezTo>
                  <a:pt x="779" y="1116"/>
                  <a:pt x="816" y="1140"/>
                  <a:pt x="854" y="1162"/>
                </a:cubicBezTo>
                <a:cubicBezTo>
                  <a:pt x="892" y="1184"/>
                  <a:pt x="930" y="1202"/>
                  <a:pt x="968" y="1222"/>
                </a:cubicBezTo>
                <a:close/>
                <a:moveTo>
                  <a:pt x="508" y="258"/>
                </a:moveTo>
                <a:lnTo>
                  <a:pt x="833" y="258"/>
                </a:lnTo>
                <a:lnTo>
                  <a:pt x="833" y="333"/>
                </a:lnTo>
                <a:lnTo>
                  <a:pt x="508" y="333"/>
                </a:lnTo>
                <a:lnTo>
                  <a:pt x="508" y="258"/>
                </a:lnTo>
                <a:close/>
                <a:moveTo>
                  <a:pt x="256" y="756"/>
                </a:moveTo>
                <a:lnTo>
                  <a:pt x="446" y="756"/>
                </a:lnTo>
                <a:lnTo>
                  <a:pt x="446" y="831"/>
                </a:lnTo>
                <a:lnTo>
                  <a:pt x="256" y="831"/>
                </a:lnTo>
                <a:lnTo>
                  <a:pt x="256" y="756"/>
                </a:lnTo>
                <a:close/>
                <a:moveTo>
                  <a:pt x="256" y="583"/>
                </a:moveTo>
                <a:lnTo>
                  <a:pt x="833" y="583"/>
                </a:lnTo>
                <a:lnTo>
                  <a:pt x="833" y="658"/>
                </a:lnTo>
                <a:lnTo>
                  <a:pt x="256" y="658"/>
                </a:lnTo>
                <a:lnTo>
                  <a:pt x="256" y="583"/>
                </a:lnTo>
                <a:close/>
                <a:moveTo>
                  <a:pt x="256" y="423"/>
                </a:moveTo>
                <a:lnTo>
                  <a:pt x="833" y="423"/>
                </a:lnTo>
                <a:lnTo>
                  <a:pt x="833" y="498"/>
                </a:lnTo>
                <a:lnTo>
                  <a:pt x="256" y="498"/>
                </a:lnTo>
                <a:lnTo>
                  <a:pt x="256" y="423"/>
                </a:lnTo>
                <a:close/>
                <a:moveTo>
                  <a:pt x="192" y="323"/>
                </a:moveTo>
                <a:lnTo>
                  <a:pt x="334" y="323"/>
                </a:lnTo>
                <a:cubicBezTo>
                  <a:pt x="347" y="323"/>
                  <a:pt x="359" y="312"/>
                  <a:pt x="359" y="299"/>
                </a:cubicBezTo>
                <a:lnTo>
                  <a:pt x="359" y="157"/>
                </a:lnTo>
                <a:lnTo>
                  <a:pt x="192" y="323"/>
                </a:lnTo>
                <a:close/>
              </a:path>
            </a:pathLst>
          </a:custGeom>
          <a:solidFill>
            <a:srgbClr val="0058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4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5" name="TextBox 77"/>
          <p:cNvSpPr txBox="1">
            <a:spLocks noChangeArrowheads="1"/>
          </p:cNvSpPr>
          <p:nvPr/>
        </p:nvSpPr>
        <p:spPr bwMode="auto">
          <a:xfrm>
            <a:off x="4602163" y="3068638"/>
            <a:ext cx="31686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科研情况</a:t>
            </a: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6" name="Rectangle 14"/>
          <p:cNvSpPr>
            <a:spLocks noChangeArrowheads="1"/>
          </p:cNvSpPr>
          <p:nvPr/>
        </p:nvSpPr>
        <p:spPr bwMode="auto">
          <a:xfrm>
            <a:off x="5634038" y="2255838"/>
            <a:ext cx="92329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 autoUpdateAnimBg="0"/>
      <p:bldP spid="10243" grpId="0" animBg="1"/>
      <p:bldP spid="10244" grpId="0" animBg="1"/>
      <p:bldP spid="10245" grpId="0" autoUpdateAnimBg="0"/>
      <p:bldP spid="1024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548703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</a:t>
            </a:r>
            <a:r>
              <a:rPr 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用户浏览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邯郸校区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" y="894080"/>
            <a:ext cx="10902950" cy="569150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3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548703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</a:t>
            </a:r>
            <a:r>
              <a:rPr 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用户浏览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邯郸校区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897255"/>
            <a:ext cx="10928985" cy="569277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3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548703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</a:t>
            </a:r>
            <a:r>
              <a:rPr 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用户浏览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江湾校区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925830"/>
            <a:ext cx="9679305" cy="572071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3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468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完成科研任务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355" y="1551305"/>
            <a:ext cx="76346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800"/>
              <a:t> </a:t>
            </a:r>
            <a:r>
              <a:rPr lang="zh-CN" altLang="en-US" sz="2800"/>
              <a:t>邯郸校区三维重建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800"/>
              <a:t> 江湾校区三维重建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800"/>
              <a:t> 在线发布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800"/>
              <a:t> 场景编辑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800"/>
              <a:t> 用户浏览</a:t>
            </a:r>
            <a:endParaRPr lang="zh-CN" altLang="en-US" sz="2800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3992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存在的问题及后续改进</a:t>
            </a:r>
            <a:endParaRPr lang="zh-CN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1700" y="938530"/>
            <a:ext cx="10775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问题：有</a:t>
            </a:r>
            <a:r>
              <a:rPr lang="en-US" altLang="zh-CN" sz="2400"/>
              <a:t>2</a:t>
            </a:r>
            <a:r>
              <a:rPr lang="zh-CN" altLang="en-US" sz="2400"/>
              <a:t>个瓦片重建不完整（红框）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改进：需要补拍图像，对缺失部分重建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30" y="1948815"/>
            <a:ext cx="7018020" cy="467042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849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研究背景及意义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153160" y="781050"/>
            <a:ext cx="10216515" cy="5200015"/>
            <a:chOff x="1860" y="1534"/>
            <a:chExt cx="16089" cy="8189"/>
          </a:xfrm>
        </p:grpSpPr>
        <p:grpSp>
          <p:nvGrpSpPr>
            <p:cNvPr id="12" name="组合 11"/>
            <p:cNvGrpSpPr/>
            <p:nvPr/>
          </p:nvGrpSpPr>
          <p:grpSpPr>
            <a:xfrm>
              <a:off x="1860" y="4520"/>
              <a:ext cx="15930" cy="2379"/>
              <a:chOff x="1860" y="2058"/>
              <a:chExt cx="15930" cy="2379"/>
            </a:xfrm>
          </p:grpSpPr>
          <p:sp>
            <p:nvSpPr>
              <p:cNvPr id="14340" name="Line 9"/>
              <p:cNvSpPr>
                <a:spLocks noChangeShapeType="1"/>
              </p:cNvSpPr>
              <p:nvPr/>
            </p:nvSpPr>
            <p:spPr bwMode="auto">
              <a:xfrm>
                <a:off x="4468" y="2905"/>
                <a:ext cx="13322" cy="0"/>
              </a:xfrm>
              <a:prstGeom prst="line">
                <a:avLst/>
              </a:prstGeom>
              <a:noFill/>
              <a:ln w="13">
                <a:solidFill>
                  <a:srgbClr val="2E2C2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41" name="TextBox 5"/>
              <p:cNvSpPr txBox="1">
                <a:spLocks noChangeArrowheads="1"/>
              </p:cNvSpPr>
              <p:nvPr/>
            </p:nvSpPr>
            <p:spPr bwMode="auto">
              <a:xfrm>
                <a:off x="4523" y="2180"/>
                <a:ext cx="5975" cy="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2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理论意义</a:t>
                </a:r>
                <a:endParaRPr lang="en-US" altLang="zh-CN" sz="22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42" name="TextBox 6"/>
              <p:cNvSpPr txBox="1">
                <a:spLocks noChangeArrowheads="1"/>
              </p:cNvSpPr>
              <p:nvPr/>
            </p:nvSpPr>
            <p:spPr bwMode="auto">
              <a:xfrm>
                <a:off x="4510" y="2985"/>
                <a:ext cx="13280" cy="1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无人机倾斜摄影构建的三维模型精度较高、纹理逼真，将其发布至网络，一方面可以更好地展示三维场景；另一方面，通过与地物属性信息的结合，用户在浏览三维实景的同时，还可对区域内的目标和环境有更全面的了解。</a:t>
                </a:r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43" name="Freeform 8"/>
              <p:cNvSpPr/>
              <p:nvPr/>
            </p:nvSpPr>
            <p:spPr bwMode="auto">
              <a:xfrm>
                <a:off x="3788" y="2658"/>
                <a:ext cx="425" cy="492"/>
              </a:xfrm>
              <a:custGeom>
                <a:avLst/>
                <a:gdLst>
                  <a:gd name="T0" fmla="*/ 269875 w 274"/>
                  <a:gd name="T1" fmla="*/ 155875 h 317"/>
                  <a:gd name="T2" fmla="*/ 134938 w 274"/>
                  <a:gd name="T3" fmla="*/ 234799 h 317"/>
                  <a:gd name="T4" fmla="*/ 0 w 274"/>
                  <a:gd name="T5" fmla="*/ 312737 h 317"/>
                  <a:gd name="T6" fmla="*/ 0 w 274"/>
                  <a:gd name="T7" fmla="*/ 155875 h 317"/>
                  <a:gd name="T8" fmla="*/ 0 w 274"/>
                  <a:gd name="T9" fmla="*/ 0 h 317"/>
                  <a:gd name="T10" fmla="*/ 134938 w 274"/>
                  <a:gd name="T11" fmla="*/ 77938 h 317"/>
                  <a:gd name="T12" fmla="*/ 269875 w 274"/>
                  <a:gd name="T13" fmla="*/ 155875 h 3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4" h="317">
                    <a:moveTo>
                      <a:pt x="274" y="158"/>
                    </a:moveTo>
                    <a:lnTo>
                      <a:pt x="137" y="238"/>
                    </a:lnTo>
                    <a:lnTo>
                      <a:pt x="0" y="317"/>
                    </a:lnTo>
                    <a:lnTo>
                      <a:pt x="0" y="158"/>
                    </a:lnTo>
                    <a:lnTo>
                      <a:pt x="0" y="0"/>
                    </a:lnTo>
                    <a:lnTo>
                      <a:pt x="137" y="79"/>
                    </a:lnTo>
                    <a:lnTo>
                      <a:pt x="274" y="15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52" name="Oval 6"/>
              <p:cNvSpPr>
                <a:spLocks noChangeArrowheads="1"/>
              </p:cNvSpPr>
              <p:nvPr/>
            </p:nvSpPr>
            <p:spPr bwMode="auto">
              <a:xfrm>
                <a:off x="1860" y="2058"/>
                <a:ext cx="1695" cy="1695"/>
              </a:xfrm>
              <a:prstGeom prst="ellipse">
                <a:avLst/>
              </a:prstGeom>
              <a:solidFill>
                <a:srgbClr val="DFD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353" name="Oval 7"/>
              <p:cNvSpPr>
                <a:spLocks noChangeArrowheads="1"/>
              </p:cNvSpPr>
              <p:nvPr/>
            </p:nvSpPr>
            <p:spPr bwMode="auto">
              <a:xfrm>
                <a:off x="2003" y="2200"/>
                <a:ext cx="1412" cy="14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354" name="TextBox 19"/>
              <p:cNvSpPr txBox="1">
                <a:spLocks noChangeArrowheads="1"/>
              </p:cNvSpPr>
              <p:nvPr/>
            </p:nvSpPr>
            <p:spPr bwMode="auto">
              <a:xfrm>
                <a:off x="2003" y="2395"/>
                <a:ext cx="1420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600" b="1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en-US" altLang="zh-CN" sz="3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860" y="7341"/>
              <a:ext cx="15930" cy="2382"/>
              <a:chOff x="1860" y="7730"/>
              <a:chExt cx="15930" cy="2382"/>
            </a:xfrm>
          </p:grpSpPr>
          <p:sp>
            <p:nvSpPr>
              <p:cNvPr id="4" name="Line 9"/>
              <p:cNvSpPr>
                <a:spLocks noChangeShapeType="1"/>
              </p:cNvSpPr>
              <p:nvPr/>
            </p:nvSpPr>
            <p:spPr bwMode="auto">
              <a:xfrm>
                <a:off x="4468" y="8578"/>
                <a:ext cx="13322" cy="0"/>
              </a:xfrm>
              <a:prstGeom prst="line">
                <a:avLst/>
              </a:prstGeom>
              <a:noFill/>
              <a:ln w="13">
                <a:solidFill>
                  <a:srgbClr val="2E2C2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TextBox 9"/>
              <p:cNvSpPr txBox="1">
                <a:spLocks noChangeArrowheads="1"/>
              </p:cNvSpPr>
              <p:nvPr/>
            </p:nvSpPr>
            <p:spPr bwMode="auto">
              <a:xfrm>
                <a:off x="4523" y="7855"/>
                <a:ext cx="5612" cy="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2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实际意义</a:t>
                </a:r>
                <a:endParaRPr lang="en-US" altLang="zh-CN" sz="22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TextBox 10"/>
              <p:cNvSpPr txBox="1">
                <a:spLocks noChangeArrowheads="1"/>
              </p:cNvSpPr>
              <p:nvPr/>
            </p:nvSpPr>
            <p:spPr bwMode="auto">
              <a:xfrm>
                <a:off x="4510" y="8660"/>
                <a:ext cx="13280" cy="1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通过校区三维数字化展示，可以直观对校区全景浏览，提高学校对外展示宣传水平；在三维实景模型的基础上进行智慧校园的建设，可以使信息系统与实物地理位置结合，真正实现校区各类场景实景再现。</a:t>
                </a:r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Freeform 8"/>
              <p:cNvSpPr/>
              <p:nvPr/>
            </p:nvSpPr>
            <p:spPr bwMode="auto">
              <a:xfrm>
                <a:off x="3788" y="8333"/>
                <a:ext cx="425" cy="492"/>
              </a:xfrm>
              <a:custGeom>
                <a:avLst/>
                <a:gdLst>
                  <a:gd name="T0" fmla="*/ 269875 w 274"/>
                  <a:gd name="T1" fmla="*/ 155875 h 317"/>
                  <a:gd name="T2" fmla="*/ 134938 w 274"/>
                  <a:gd name="T3" fmla="*/ 234799 h 317"/>
                  <a:gd name="T4" fmla="*/ 0 w 274"/>
                  <a:gd name="T5" fmla="*/ 312737 h 317"/>
                  <a:gd name="T6" fmla="*/ 0 w 274"/>
                  <a:gd name="T7" fmla="*/ 155875 h 317"/>
                  <a:gd name="T8" fmla="*/ 0 w 274"/>
                  <a:gd name="T9" fmla="*/ 0 h 317"/>
                  <a:gd name="T10" fmla="*/ 134938 w 274"/>
                  <a:gd name="T11" fmla="*/ 77938 h 317"/>
                  <a:gd name="T12" fmla="*/ 269875 w 274"/>
                  <a:gd name="T13" fmla="*/ 155875 h 3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4" h="317">
                    <a:moveTo>
                      <a:pt x="274" y="158"/>
                    </a:moveTo>
                    <a:lnTo>
                      <a:pt x="137" y="238"/>
                    </a:lnTo>
                    <a:lnTo>
                      <a:pt x="0" y="317"/>
                    </a:lnTo>
                    <a:lnTo>
                      <a:pt x="0" y="158"/>
                    </a:lnTo>
                    <a:lnTo>
                      <a:pt x="0" y="0"/>
                    </a:lnTo>
                    <a:lnTo>
                      <a:pt x="137" y="79"/>
                    </a:lnTo>
                    <a:lnTo>
                      <a:pt x="274" y="15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Oval 6"/>
              <p:cNvSpPr>
                <a:spLocks noChangeArrowheads="1"/>
              </p:cNvSpPr>
              <p:nvPr/>
            </p:nvSpPr>
            <p:spPr bwMode="auto">
              <a:xfrm>
                <a:off x="1860" y="7730"/>
                <a:ext cx="1695" cy="1695"/>
              </a:xfrm>
              <a:prstGeom prst="ellipse">
                <a:avLst/>
              </a:prstGeom>
              <a:solidFill>
                <a:srgbClr val="DFD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" name="Oval 7"/>
              <p:cNvSpPr>
                <a:spLocks noChangeArrowheads="1"/>
              </p:cNvSpPr>
              <p:nvPr/>
            </p:nvSpPr>
            <p:spPr bwMode="auto">
              <a:xfrm>
                <a:off x="2003" y="7873"/>
                <a:ext cx="1412" cy="14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" name="TextBox 25"/>
              <p:cNvSpPr txBox="1">
                <a:spLocks noChangeArrowheads="1"/>
              </p:cNvSpPr>
              <p:nvPr/>
            </p:nvSpPr>
            <p:spPr bwMode="auto">
              <a:xfrm>
                <a:off x="1983" y="8080"/>
                <a:ext cx="1420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600" b="1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en-US" altLang="zh-CN" sz="3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860" y="1534"/>
              <a:ext cx="16089" cy="2108"/>
              <a:chOff x="1860" y="2058"/>
              <a:chExt cx="16089" cy="2108"/>
            </a:xfrm>
          </p:grpSpPr>
          <p:sp>
            <p:nvSpPr>
              <p:cNvPr id="3" name="Line 9"/>
              <p:cNvSpPr>
                <a:spLocks noChangeShapeType="1"/>
              </p:cNvSpPr>
              <p:nvPr/>
            </p:nvSpPr>
            <p:spPr bwMode="auto">
              <a:xfrm>
                <a:off x="4468" y="2905"/>
                <a:ext cx="13322" cy="0"/>
              </a:xfrm>
              <a:prstGeom prst="line">
                <a:avLst/>
              </a:prstGeom>
              <a:noFill/>
              <a:ln w="13">
                <a:solidFill>
                  <a:srgbClr val="2E2C2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5"/>
              <p:cNvSpPr txBox="1">
                <a:spLocks noChangeArrowheads="1"/>
              </p:cNvSpPr>
              <p:nvPr/>
            </p:nvSpPr>
            <p:spPr bwMode="auto">
              <a:xfrm>
                <a:off x="4523" y="2180"/>
                <a:ext cx="5975" cy="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2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研究背景</a:t>
                </a:r>
                <a:endParaRPr lang="en-US" altLang="zh-CN" sz="22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4510" y="3150"/>
                <a:ext cx="13439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algn="just"/>
                <a:r>
                  <a:rPr lang="en-US" altLang="zh-CN">
                    <a:solidFill>
                      <a:schemeClr val="accent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:r>
                  <a:rPr lang="zh-CN" altLang="en-US">
                    <a:solidFill>
                      <a:schemeClr val="accent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学校各个机构、建筑的介绍仍停留在传统的图文结合模式中，只能给人以静态信息展示，不够生动和直观。</a:t>
                </a:r>
                <a:endParaRPr lang="zh-CN" altLang="en-US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5" name="Freeform 8"/>
              <p:cNvSpPr/>
              <p:nvPr/>
            </p:nvSpPr>
            <p:spPr bwMode="auto">
              <a:xfrm>
                <a:off x="3788" y="2658"/>
                <a:ext cx="425" cy="492"/>
              </a:xfrm>
              <a:custGeom>
                <a:avLst/>
                <a:gdLst>
                  <a:gd name="T0" fmla="*/ 269875 w 274"/>
                  <a:gd name="T1" fmla="*/ 155875 h 317"/>
                  <a:gd name="T2" fmla="*/ 134938 w 274"/>
                  <a:gd name="T3" fmla="*/ 234799 h 317"/>
                  <a:gd name="T4" fmla="*/ 0 w 274"/>
                  <a:gd name="T5" fmla="*/ 312737 h 317"/>
                  <a:gd name="T6" fmla="*/ 0 w 274"/>
                  <a:gd name="T7" fmla="*/ 155875 h 317"/>
                  <a:gd name="T8" fmla="*/ 0 w 274"/>
                  <a:gd name="T9" fmla="*/ 0 h 317"/>
                  <a:gd name="T10" fmla="*/ 134938 w 274"/>
                  <a:gd name="T11" fmla="*/ 77938 h 317"/>
                  <a:gd name="T12" fmla="*/ 269875 w 274"/>
                  <a:gd name="T13" fmla="*/ 155875 h 3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4" h="317">
                    <a:moveTo>
                      <a:pt x="274" y="158"/>
                    </a:moveTo>
                    <a:lnTo>
                      <a:pt x="137" y="238"/>
                    </a:lnTo>
                    <a:lnTo>
                      <a:pt x="0" y="317"/>
                    </a:lnTo>
                    <a:lnTo>
                      <a:pt x="0" y="158"/>
                    </a:lnTo>
                    <a:lnTo>
                      <a:pt x="0" y="0"/>
                    </a:lnTo>
                    <a:lnTo>
                      <a:pt x="137" y="79"/>
                    </a:lnTo>
                    <a:lnTo>
                      <a:pt x="274" y="15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Oval 6"/>
              <p:cNvSpPr>
                <a:spLocks noChangeArrowheads="1"/>
              </p:cNvSpPr>
              <p:nvPr/>
            </p:nvSpPr>
            <p:spPr bwMode="auto">
              <a:xfrm>
                <a:off x="1860" y="2058"/>
                <a:ext cx="1695" cy="1695"/>
              </a:xfrm>
              <a:prstGeom prst="ellipse">
                <a:avLst/>
              </a:prstGeom>
              <a:solidFill>
                <a:srgbClr val="DFD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" name="Oval 7"/>
              <p:cNvSpPr>
                <a:spLocks noChangeArrowheads="1"/>
              </p:cNvSpPr>
              <p:nvPr/>
            </p:nvSpPr>
            <p:spPr bwMode="auto">
              <a:xfrm>
                <a:off x="2003" y="2200"/>
                <a:ext cx="1412" cy="14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" name="TextBox 19"/>
              <p:cNvSpPr txBox="1">
                <a:spLocks noChangeArrowheads="1"/>
              </p:cNvSpPr>
              <p:nvPr/>
            </p:nvSpPr>
            <p:spPr bwMode="auto">
              <a:xfrm>
                <a:off x="2003" y="2395"/>
                <a:ext cx="1420" cy="10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600" b="1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en-US" altLang="zh-CN" sz="3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2849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研究思路与方法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09295" y="1729740"/>
            <a:ext cx="10125710" cy="3399155"/>
            <a:chOff x="1167" y="1841"/>
            <a:chExt cx="15946" cy="5353"/>
          </a:xfrm>
        </p:grpSpPr>
        <p:sp>
          <p:nvSpPr>
            <p:cNvPr id="3" name="圆角矩形 2"/>
            <p:cNvSpPr/>
            <p:nvPr/>
          </p:nvSpPr>
          <p:spPr>
            <a:xfrm>
              <a:off x="1167" y="1841"/>
              <a:ext cx="3292" cy="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无人机航线规划</a:t>
              </a: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494" y="1841"/>
              <a:ext cx="3292" cy="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倾斜摄影</a:t>
              </a: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3821" y="1841"/>
              <a:ext cx="3292" cy="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空三测量</a:t>
              </a: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3821" y="4112"/>
              <a:ext cx="3292" cy="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三维重建</a:t>
              </a: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494" y="4112"/>
              <a:ext cx="3292" cy="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模型修饰</a:t>
              </a: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167" y="4112"/>
              <a:ext cx="3292" cy="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DataEarth</a:t>
              </a:r>
              <a:r>
                <a: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公有云</a:t>
              </a: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67" y="6560"/>
              <a:ext cx="3292" cy="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场景功能编辑</a:t>
              </a:r>
              <a:endParaRPr kumimoji="0" 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494" y="6560"/>
              <a:ext cx="3292" cy="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在线发布</a:t>
              </a:r>
              <a:endParaRPr kumimoji="0" 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3821" y="6560"/>
              <a:ext cx="3292" cy="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用户浏览</a:t>
              </a:r>
              <a:endParaRPr kumimoji="0" 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4459" y="1841"/>
              <a:ext cx="3035" cy="634"/>
            </a:xfrm>
            <a:prstGeom prst="rightArrow">
              <a:avLst/>
            </a:prstGeom>
            <a:solidFill>
              <a:schemeClr val="accent2"/>
            </a:solidFill>
            <a:ln w="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4459" y="6560"/>
              <a:ext cx="3035" cy="634"/>
            </a:xfrm>
            <a:prstGeom prst="rightArrow">
              <a:avLst/>
            </a:prstGeom>
            <a:solidFill>
              <a:schemeClr val="accent2"/>
            </a:solidFill>
            <a:ln w="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右箭头 19"/>
            <p:cNvSpPr/>
            <p:nvPr/>
          </p:nvSpPr>
          <p:spPr>
            <a:xfrm>
              <a:off x="10786" y="6560"/>
              <a:ext cx="3035" cy="634"/>
            </a:xfrm>
            <a:prstGeom prst="rightArrow">
              <a:avLst/>
            </a:prstGeom>
            <a:solidFill>
              <a:schemeClr val="accent2"/>
            </a:solidFill>
            <a:ln w="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右箭头 20"/>
            <p:cNvSpPr/>
            <p:nvPr/>
          </p:nvSpPr>
          <p:spPr>
            <a:xfrm>
              <a:off x="10786" y="1841"/>
              <a:ext cx="3035" cy="634"/>
            </a:xfrm>
            <a:prstGeom prst="rightArrow">
              <a:avLst/>
            </a:prstGeom>
            <a:solidFill>
              <a:schemeClr val="accent2"/>
            </a:solidFill>
            <a:ln w="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左箭头 21"/>
            <p:cNvSpPr/>
            <p:nvPr/>
          </p:nvSpPr>
          <p:spPr>
            <a:xfrm>
              <a:off x="10786" y="4112"/>
              <a:ext cx="3035" cy="634"/>
            </a:xfrm>
            <a:prstGeom prst="leftArrow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左箭头 22"/>
            <p:cNvSpPr/>
            <p:nvPr/>
          </p:nvSpPr>
          <p:spPr>
            <a:xfrm>
              <a:off x="4459" y="4112"/>
              <a:ext cx="3035" cy="634"/>
            </a:xfrm>
            <a:prstGeom prst="leftArrow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下箭头 23"/>
            <p:cNvSpPr/>
            <p:nvPr/>
          </p:nvSpPr>
          <p:spPr>
            <a:xfrm>
              <a:off x="15273" y="2475"/>
              <a:ext cx="567" cy="1637"/>
            </a:xfrm>
            <a:prstGeom prst="downArrow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下箭头 24"/>
            <p:cNvSpPr/>
            <p:nvPr/>
          </p:nvSpPr>
          <p:spPr>
            <a:xfrm>
              <a:off x="2530" y="4745"/>
              <a:ext cx="518" cy="1815"/>
            </a:xfrm>
            <a:prstGeom prst="downArrow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3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40481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Step1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无人机航线规划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0855" y="1170940"/>
            <a:ext cx="584200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p"/>
            </a:pPr>
            <a:r>
              <a:rPr lang="en-US" altLang="zh-CN" sz="2800">
                <a:sym typeface="+mn-ea"/>
              </a:rPr>
              <a:t>DJI Phantom 4 RTK</a:t>
            </a:r>
            <a:endParaRPr lang="en-US" altLang="zh-CN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/>
              <a:t>RTK技术</a:t>
            </a:r>
            <a:r>
              <a:rPr lang="zh-CN" altLang="en-US" sz="2400"/>
              <a:t>：</a:t>
            </a:r>
            <a:r>
              <a:rPr lang="en-US" altLang="zh-CN" sz="2400"/>
              <a:t>即</a:t>
            </a:r>
            <a:r>
              <a:rPr lang="en-US" altLang="zh-CN" sz="2400">
                <a:solidFill>
                  <a:srgbClr val="FF0000"/>
                </a:solidFill>
              </a:rPr>
              <a:t>实时</a:t>
            </a:r>
            <a:r>
              <a:rPr lang="en-US" altLang="zh-CN" sz="2400"/>
              <a:t>动态差分技术，是利用载波相位实时处理测站点之间观测量的差分方法。(</a:t>
            </a:r>
            <a:r>
              <a:rPr lang="zh-CN" altLang="en-US" sz="2400"/>
              <a:t>用网络</a:t>
            </a:r>
            <a:r>
              <a:rPr lang="en-US" altLang="zh-CN" sz="2400"/>
              <a:t>RTK</a:t>
            </a:r>
            <a:r>
              <a:rPr lang="zh-CN" altLang="en-US" sz="2400"/>
              <a:t>，</a:t>
            </a:r>
            <a:r>
              <a:rPr lang="zh-CN" altLang="en-US" sz="2400">
                <a:solidFill>
                  <a:srgbClr val="FF0000"/>
                </a:solidFill>
              </a:rPr>
              <a:t>不需要打像控点</a:t>
            </a:r>
            <a:r>
              <a:rPr lang="en-US" altLang="zh-CN" sz="2400"/>
              <a:t>)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342900" indent="-342900">
              <a:buFont typeface="Wingdings" panose="05000000000000000000" charset="0"/>
              <a:buChar char="p"/>
            </a:pPr>
            <a:r>
              <a:rPr lang="en-US" altLang="zh-CN" sz="2400"/>
              <a:t> </a:t>
            </a:r>
            <a:r>
              <a:rPr lang="en-US" altLang="zh-CN" sz="2800"/>
              <a:t>DJI GS RTK App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飞行方式：五路飞行</a:t>
            </a:r>
            <a:r>
              <a:rPr lang="en-US" altLang="zh-CN" sz="2400">
                <a:sym typeface="+mn-ea"/>
              </a:rPr>
              <a:t>(1</a:t>
            </a:r>
            <a:r>
              <a:rPr lang="zh-CN" altLang="en-US" sz="2400">
                <a:sym typeface="+mn-ea"/>
              </a:rPr>
              <a:t>垂直</a:t>
            </a:r>
            <a:r>
              <a:rPr lang="en-US" altLang="zh-CN" sz="2400">
                <a:sym typeface="+mn-ea"/>
              </a:rPr>
              <a:t>+4</a:t>
            </a:r>
            <a:r>
              <a:rPr lang="zh-CN" altLang="en-US" sz="2400">
                <a:sym typeface="+mn-ea"/>
              </a:rPr>
              <a:t>倾斜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相机分辨率：</a:t>
            </a:r>
            <a:r>
              <a:rPr lang="en-US" altLang="zh-CN" sz="2400"/>
              <a:t>4864×3648 (4:3)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坐标系：</a:t>
            </a:r>
            <a:r>
              <a:rPr lang="en-US" altLang="zh-CN" sz="2400"/>
              <a:t>CGCS2000 (123E)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航向重叠率</a:t>
            </a:r>
            <a:r>
              <a:rPr lang="en-US" altLang="zh-CN" sz="2400"/>
              <a:t>70%</a:t>
            </a:r>
            <a:r>
              <a:rPr lang="zh-CN" altLang="en-US" sz="2400"/>
              <a:t>，旁向重叠率</a:t>
            </a:r>
            <a:r>
              <a:rPr lang="en-US" altLang="zh-CN" sz="2400"/>
              <a:t>8</a:t>
            </a:r>
            <a:r>
              <a:rPr lang="en-US" altLang="zh-CN" sz="2400"/>
              <a:t>0%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云台角度：</a:t>
            </a:r>
            <a:r>
              <a:rPr lang="en-US" altLang="zh-CN" sz="2400"/>
              <a:t>-45</a:t>
            </a:r>
            <a:r>
              <a:rPr lang="zh-CN" altLang="en-US" sz="2400"/>
              <a:t>°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高度：</a:t>
            </a:r>
            <a:r>
              <a:rPr lang="en-US" altLang="zh-CN" sz="2400"/>
              <a:t>120m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速度：</a:t>
            </a:r>
            <a:r>
              <a:rPr lang="en-US" altLang="zh-CN" sz="2400"/>
              <a:t>5m/s</a:t>
            </a:r>
            <a:r>
              <a:rPr lang="zh-CN" altLang="en-US" sz="2400"/>
              <a:t>和</a:t>
            </a:r>
            <a:r>
              <a:rPr lang="en-US" altLang="zh-CN" sz="2400"/>
              <a:t>9m/s</a:t>
            </a:r>
            <a:endParaRPr lang="zh-CN" altLang="en-US" sz="280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24370" y="0"/>
            <a:ext cx="4506595" cy="2521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370" y="2521585"/>
            <a:ext cx="4507230" cy="12065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370" y="3838575"/>
            <a:ext cx="4507865" cy="286575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40481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Step1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无人机航线规划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9400" y="1044575"/>
            <a:ext cx="80289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p"/>
            </a:pPr>
            <a:r>
              <a:rPr lang="zh-CN" altLang="en-US" sz="2800"/>
              <a:t>测区：邯郸校区和江湾校区</a:t>
            </a:r>
            <a:r>
              <a:rPr lang="zh-CN" altLang="en-US" sz="2800"/>
              <a:t>，以江湾校区为例</a:t>
            </a:r>
            <a:endParaRPr lang="zh-CN" altLang="en-US" sz="2800"/>
          </a:p>
          <a:p>
            <a:pPr marL="457200" indent="-457200">
              <a:buFont typeface="Wingdings" panose="05000000000000000000" charset="0"/>
              <a:buChar char="p"/>
            </a:pPr>
            <a:r>
              <a:rPr lang="en-US" altLang="zh-CN" sz="2800"/>
              <a:t>3</a:t>
            </a:r>
            <a:r>
              <a:rPr lang="zh-CN" altLang="en-US" sz="2800"/>
              <a:t>条航线</a:t>
            </a:r>
            <a:endParaRPr lang="zh-CN" altLang="en-US" sz="2800"/>
          </a:p>
        </p:txBody>
      </p:sp>
      <p:pic>
        <p:nvPicPr>
          <p:cNvPr id="3" name="图片 2" descr="IMG_3606(20200122-12130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190" y="2419350"/>
            <a:ext cx="3441700" cy="2019935"/>
          </a:xfrm>
          <a:prstGeom prst="rect">
            <a:avLst/>
          </a:prstGeom>
        </p:spPr>
      </p:pic>
      <p:pic>
        <p:nvPicPr>
          <p:cNvPr id="4" name="图片 3" descr="IMG_3604(20200122-12131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190" y="334010"/>
            <a:ext cx="3488690" cy="1955800"/>
          </a:xfrm>
          <a:prstGeom prst="rect">
            <a:avLst/>
          </a:prstGeom>
        </p:spPr>
      </p:pic>
      <p:pic>
        <p:nvPicPr>
          <p:cNvPr id="5" name="图片 4" descr="IMG_3605(20200122-12130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190" y="4515485"/>
            <a:ext cx="3536315" cy="2174875"/>
          </a:xfrm>
          <a:prstGeom prst="rect">
            <a:avLst/>
          </a:prstGeom>
        </p:spPr>
      </p:pic>
      <p:pic>
        <p:nvPicPr>
          <p:cNvPr id="6" name="图片 5" descr="IMG_3603(20200122-12131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55" y="2160270"/>
            <a:ext cx="7229475" cy="443039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29051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Step2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倾斜摄影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IMG_3595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325" y="2983230"/>
            <a:ext cx="3453765" cy="3340735"/>
          </a:xfrm>
          <a:prstGeom prst="rect">
            <a:avLst/>
          </a:prstGeom>
        </p:spPr>
      </p:pic>
      <p:pic>
        <p:nvPicPr>
          <p:cNvPr id="3" name="图片 2" descr="IMG_3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25" y="376555"/>
            <a:ext cx="3454400" cy="2283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7045" y="1045210"/>
            <a:ext cx="65474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800"/>
              <a:t> </a:t>
            </a:r>
            <a:r>
              <a:rPr lang="zh-CN" altLang="en-US" sz="2800"/>
              <a:t>影像：</a:t>
            </a:r>
            <a:r>
              <a:rPr lang="en-US" altLang="zh-CN" sz="2800"/>
              <a:t>28</a:t>
            </a:r>
            <a:r>
              <a:rPr lang="zh-CN" altLang="en-US" sz="2800"/>
              <a:t>组共</a:t>
            </a:r>
            <a:r>
              <a:rPr lang="en-US" altLang="zh-CN" sz="2800"/>
              <a:t>6381</a:t>
            </a:r>
            <a:r>
              <a:rPr lang="zh-CN" altLang="en-US" sz="2800"/>
              <a:t>副，占</a:t>
            </a:r>
            <a:r>
              <a:rPr lang="en-US" altLang="zh-CN" sz="2800"/>
              <a:t>50G</a:t>
            </a:r>
            <a:endParaRPr lang="en-US" altLang="zh-CN" sz="2800"/>
          </a:p>
          <a:p>
            <a:pPr marL="285750" indent="-285750">
              <a:buFont typeface="Wingdings" panose="05000000000000000000" charset="0"/>
              <a:buChar char="p"/>
            </a:pP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" y="1998345"/>
            <a:ext cx="7616825" cy="413575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29051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Step3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空三测量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7045" y="1045210"/>
            <a:ext cx="10795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800"/>
              <a:t> </a:t>
            </a:r>
            <a:r>
              <a:rPr lang="zh-CN" altLang="en-US" sz="2800"/>
              <a:t>重建软件：</a:t>
            </a:r>
            <a:r>
              <a:rPr lang="en-US" altLang="zh-CN" sz="2800"/>
              <a:t>Context Capture (smart 3D)</a:t>
            </a:r>
            <a:endParaRPr lang="en-US" altLang="zh-CN" sz="28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sz="2800"/>
              <a:t> 空中三角测量</a:t>
            </a:r>
            <a:r>
              <a:rPr lang="en-US" altLang="zh-CN" sz="2800"/>
              <a:t>(AT)</a:t>
            </a:r>
            <a:r>
              <a:rPr lang="zh-CN" altLang="en-US" sz="2800"/>
              <a:t>：计算缺失的影像信息</a:t>
            </a:r>
            <a:endParaRPr lang="zh-CN" altLang="en-US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580" y="2275840"/>
            <a:ext cx="3779520" cy="2818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795" y="2275840"/>
            <a:ext cx="3523615" cy="28187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24450" y="5302250"/>
            <a:ext cx="2826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次空三</a:t>
            </a:r>
            <a:r>
              <a:rPr lang="en-US" altLang="zh-CN">
                <a:sym typeface="+mn-ea"/>
              </a:rPr>
              <a:t>3D</a:t>
            </a:r>
            <a:r>
              <a:rPr lang="zh-CN" altLang="en-US">
                <a:sym typeface="+mn-ea"/>
              </a:rPr>
              <a:t>视图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159875" y="5302250"/>
            <a:ext cx="223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次空三</a:t>
            </a:r>
            <a:r>
              <a:rPr lang="en-US" altLang="zh-CN">
                <a:sym typeface="+mn-ea"/>
              </a:rPr>
              <a:t>3D</a:t>
            </a:r>
            <a:r>
              <a:rPr lang="zh-CN" altLang="en-US">
                <a:sym typeface="+mn-ea"/>
              </a:rPr>
              <a:t>视图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" y="2275840"/>
            <a:ext cx="3651885" cy="2819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00480" y="5302250"/>
            <a:ext cx="2155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原始影像</a:t>
            </a:r>
            <a:r>
              <a:rPr lang="en-US" altLang="zh-CN"/>
              <a:t>3D</a:t>
            </a:r>
            <a:r>
              <a:rPr lang="zh-CN" altLang="en-US"/>
              <a:t>视图</a:t>
            </a:r>
            <a:endParaRPr lang="zh-CN" altLang="en-US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2825" y="176213"/>
            <a:ext cx="29051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Step4 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三维重建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1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4470" y="1059180"/>
            <a:ext cx="11991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400"/>
              <a:t> CGCS2000 123E</a:t>
            </a:r>
            <a:r>
              <a:rPr lang="zh-CN" altLang="en-US" sz="2400"/>
              <a:t>进行</a:t>
            </a:r>
            <a:r>
              <a:rPr lang="en-US" altLang="zh-CN" sz="2400"/>
              <a:t>Adaptive tiling</a:t>
            </a:r>
            <a:r>
              <a:rPr lang="zh-CN" altLang="en-US" sz="2400"/>
              <a:t>，每块内存</a:t>
            </a:r>
            <a:r>
              <a:rPr lang="en-US" altLang="zh-CN" sz="2400"/>
              <a:t>16G</a:t>
            </a:r>
            <a:r>
              <a:rPr lang="zh-CN" altLang="en-US" sz="2400"/>
              <a:t>，总共</a:t>
            </a:r>
            <a:r>
              <a:rPr lang="en-US" altLang="zh-CN" sz="2400"/>
              <a:t>114</a:t>
            </a:r>
            <a:r>
              <a:rPr lang="zh-CN" altLang="en-US" sz="2400"/>
              <a:t>块瓦片，格式为</a:t>
            </a:r>
            <a:r>
              <a:rPr lang="en-US" altLang="zh-CN" sz="2400"/>
              <a:t>OSGB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1683385"/>
            <a:ext cx="9915525" cy="506539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9"/>
                            </p:stCondLst>
                            <p:childTnLst>
                              <p:par>
                                <p:cTn id="2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bldLvl="0" animBg="1"/>
      <p:bldP spid="13316" grpId="0" autoUpdateAnimBg="0"/>
    </p:bldLst>
  </p:timing>
</p:sld>
</file>

<file path=ppt/tags/tag1.xml><?xml version="1.0" encoding="utf-8"?>
<p:tagLst xmlns:p="http://schemas.openxmlformats.org/presentationml/2006/main">
  <p:tag name="REFSHAPE" val="579925828"/>
</p:tagLst>
</file>

<file path=ppt/tags/tag10.xml><?xml version="1.0" encoding="utf-8"?>
<p:tagLst xmlns:p="http://schemas.openxmlformats.org/presentationml/2006/main">
  <p:tag name="REFSHAPE" val="579925828"/>
</p:tagLst>
</file>

<file path=ppt/tags/tag11.xml><?xml version="1.0" encoding="utf-8"?>
<p:tagLst xmlns:p="http://schemas.openxmlformats.org/presentationml/2006/main">
  <p:tag name="REFSHAPE" val="579925828"/>
</p:tagLst>
</file>

<file path=ppt/tags/tag12.xml><?xml version="1.0" encoding="utf-8"?>
<p:tagLst xmlns:p="http://schemas.openxmlformats.org/presentationml/2006/main">
  <p:tag name="REFSHAPE" val="587654724"/>
  <p:tag name="KSO_WM_UNIT_PLACING_PICTURE_USER_VIEWPORT" val="{&quot;height&quot;:8895,&quot;width&quot;:17160}"/>
</p:tagLst>
</file>

<file path=ppt/tags/tag13.xml><?xml version="1.0" encoding="utf-8"?>
<p:tagLst xmlns:p="http://schemas.openxmlformats.org/presentationml/2006/main">
  <p:tag name="REFSHAPE" val="579925828"/>
</p:tagLst>
</file>

<file path=ppt/tags/tag14.xml><?xml version="1.0" encoding="utf-8"?>
<p:tagLst xmlns:p="http://schemas.openxmlformats.org/presentationml/2006/main">
  <p:tag name="REFSHAPE" val="579925828"/>
</p:tagLst>
</file>

<file path=ppt/tags/tag15.xml><?xml version="1.0" encoding="utf-8"?>
<p:tagLst xmlns:p="http://schemas.openxmlformats.org/presentationml/2006/main">
  <p:tag name="REFSHAPE" val="181297700"/>
  <p:tag name="KSO_WM_UNIT_PLACING_PICTURE_USER_VIEWPORT" val="{&quot;height&quot;:5100,&quot;width&quot;:13785}"/>
</p:tagLst>
</file>

<file path=ppt/tags/tag16.xml><?xml version="1.0" encoding="utf-8"?>
<p:tagLst xmlns:p="http://schemas.openxmlformats.org/presentationml/2006/main">
  <p:tag name="REFSHAPE" val="579925828"/>
</p:tagLst>
</file>

<file path=ppt/tags/tag17.xml><?xml version="1.0" encoding="utf-8"?>
<p:tagLst xmlns:p="http://schemas.openxmlformats.org/presentationml/2006/main">
  <p:tag name="REFSHAPE" val="579925828"/>
</p:tagLst>
</file>

<file path=ppt/tags/tag18.xml><?xml version="1.0" encoding="utf-8"?>
<p:tagLst xmlns:p="http://schemas.openxmlformats.org/presentationml/2006/main">
  <p:tag name="REFSHAPE" val="579925828"/>
</p:tagLst>
</file>

<file path=ppt/tags/tag19.xml><?xml version="1.0" encoding="utf-8"?>
<p:tagLst xmlns:p="http://schemas.openxmlformats.org/presentationml/2006/main">
  <p:tag name="REFSHAPE" val="579925828"/>
</p:tagLst>
</file>

<file path=ppt/tags/tag2.xml><?xml version="1.0" encoding="utf-8"?>
<p:tagLst xmlns:p="http://schemas.openxmlformats.org/presentationml/2006/main">
  <p:tag name="REFSHAPE" val="579925828"/>
</p:tagLst>
</file>

<file path=ppt/tags/tag20.xml><?xml version="1.0" encoding="utf-8"?>
<p:tagLst xmlns:p="http://schemas.openxmlformats.org/presentationml/2006/main">
  <p:tag name="REFSHAPE" val="579925828"/>
</p:tagLst>
</file>

<file path=ppt/tags/tag21.xml><?xml version="1.0" encoding="utf-8"?>
<p:tagLst xmlns:p="http://schemas.openxmlformats.org/presentationml/2006/main">
  <p:tag name="REFSHAPE" val="579925828"/>
</p:tagLst>
</file>

<file path=ppt/tags/tag22.xml><?xml version="1.0" encoding="utf-8"?>
<p:tagLst xmlns:p="http://schemas.openxmlformats.org/presentationml/2006/main">
  <p:tag name="REFSHAPE" val="579925828"/>
</p:tagLst>
</file>

<file path=ppt/tags/tag23.xml><?xml version="1.0" encoding="utf-8"?>
<p:tagLst xmlns:p="http://schemas.openxmlformats.org/presentationml/2006/main">
  <p:tag name="REFSHAPE" val="579925828"/>
</p:tagLst>
</file>

<file path=ppt/tags/tag3.xml><?xml version="1.0" encoding="utf-8"?>
<p:tagLst xmlns:p="http://schemas.openxmlformats.org/presentationml/2006/main">
  <p:tag name="REFSHAPE" val="1048686612"/>
  <p:tag name="KSO_WM_UNIT_PLACING_PICTURE_USER_VIEWPORT" val="{&quot;height&quot;:6540,&quot;width&quot;:10485}"/>
</p:tagLst>
</file>

<file path=ppt/tags/tag4.xml><?xml version="1.0" encoding="utf-8"?>
<p:tagLst xmlns:p="http://schemas.openxmlformats.org/presentationml/2006/main">
  <p:tag name="REFSHAPE" val="579925828"/>
</p:tagLst>
</file>

<file path=ppt/tags/tag5.xml><?xml version="1.0" encoding="utf-8"?>
<p:tagLst xmlns:p="http://schemas.openxmlformats.org/presentationml/2006/main">
  <p:tag name="REFSHAPE" val="579925828"/>
</p:tagLst>
</file>

<file path=ppt/tags/tag6.xml><?xml version="1.0" encoding="utf-8"?>
<p:tagLst xmlns:p="http://schemas.openxmlformats.org/presentationml/2006/main">
  <p:tag name="REFSHAPE" val="579925828"/>
</p:tagLst>
</file>

<file path=ppt/tags/tag7.xml><?xml version="1.0" encoding="utf-8"?>
<p:tagLst xmlns:p="http://schemas.openxmlformats.org/presentationml/2006/main">
  <p:tag name="REFSHAPE" val="579925828"/>
</p:tagLst>
</file>

<file path=ppt/tags/tag8.xml><?xml version="1.0" encoding="utf-8"?>
<p:tagLst xmlns:p="http://schemas.openxmlformats.org/presentationml/2006/main">
  <p:tag name="REFSHAPE" val="579925828"/>
</p:tagLst>
</file>

<file path=ppt/tags/tag9.xml><?xml version="1.0" encoding="utf-8"?>
<p:tagLst xmlns:p="http://schemas.openxmlformats.org/presentationml/2006/main">
  <p:tag name="REFSHAPE" val="579925828"/>
</p:tagLst>
</file>

<file path=ppt/theme/theme1.xml><?xml version="1.0" encoding="utf-8"?>
<a:theme xmlns:a="http://schemas.openxmlformats.org/drawingml/2006/main" name="第一PPT，www.1ppt.com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1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4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5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1693</Words>
  <Application>WPS 演示</Application>
  <PresentationFormat>自定义</PresentationFormat>
  <Paragraphs>177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仿宋_GB2312</vt:lpstr>
      <vt:lpstr>仿宋</vt:lpstr>
      <vt:lpstr>Calibri</vt:lpstr>
      <vt:lpstr>Calibri</vt:lpstr>
      <vt:lpstr>时尚中黑简体</vt:lpstr>
      <vt:lpstr>黑体</vt:lpstr>
      <vt:lpstr>楷体</vt:lpstr>
      <vt:lpstr>Wingdings</vt:lpstr>
      <vt:lpstr>Arial Unicode MS</vt:lpstr>
      <vt:lpstr>造字工房力黑（非商用）常规体</vt:lpstr>
      <vt:lpstr>第一PPT，www.1ppt.com</vt:lpstr>
      <vt:lpstr>2_默认设计模板</vt:lpstr>
      <vt:lpstr>3_默认设计模板</vt:lpstr>
      <vt:lpstr>4_默认设计模板</vt:lpstr>
      <vt:lpstr>5_默认设计模板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user</dc:creator>
  <cp:keywords>user</cp:keywords>
  <cp:lastModifiedBy>明</cp:lastModifiedBy>
  <cp:revision>913</cp:revision>
  <dcterms:created xsi:type="dcterms:W3CDTF">2013-01-25T01:44:00Z</dcterms:created>
  <dcterms:modified xsi:type="dcterms:W3CDTF">2020-07-26T07:00:37Z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